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87B9F-4E0D-2744-8B76-02F0A9499A1E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itannica.com/EBchecked/topic/231186/Germany/58030/The-private-banking-sector" TargetMode="External"/><Relationship Id="rId4" Type="http://schemas.openxmlformats.org/officeDocument/2006/relationships/hyperlink" Target="http://www.feb.ugent.be/nl/Activ/Kijker/img/Deutsche-bundesbank.svg.png" TargetMode="External"/><Relationship Id="rId5" Type="http://schemas.openxmlformats.org/officeDocument/2006/relationships/hyperlink" Target="http://media.photobucket.com/image/commerzbank/theheartofgod/Skyscrapers/Germany-Frankfurt-CommerzbankTower.jpg" TargetMode="External"/><Relationship Id="rId6" Type="http://schemas.openxmlformats.org/officeDocument/2006/relationships/hyperlink" Target="http://www.impactlab.net/wp-content/uploads/2008/03/german-bank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hotius.com/countries/germany/economy/germany_economy_banking_and_its_role~1398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German Culture Project Q4</a:t>
            </a:r>
            <a:br>
              <a:rPr lang="en-US" dirty="0" smtClean="0"/>
            </a:br>
            <a:r>
              <a:rPr lang="en-US" dirty="0" smtClean="0"/>
              <a:t>German Economy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787872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German Banks:</a:t>
            </a:r>
          </a:p>
          <a:p>
            <a:r>
              <a:rPr lang="en-US" dirty="0" smtClean="0"/>
              <a:t>Role of Banks in German Economy</a:t>
            </a:r>
          </a:p>
          <a:p>
            <a:r>
              <a:rPr lang="en-US" dirty="0" smtClean="0"/>
              <a:t>Dirk Hamel-Wood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Me– I wrote this </a:t>
            </a:r>
            <a:r>
              <a:rPr lang="en-US" dirty="0" err="1" smtClean="0"/>
              <a:t>Powerpoint</a:t>
            </a:r>
            <a:r>
              <a:rPr lang="en-US" dirty="0" smtClean="0"/>
              <a:t>.</a:t>
            </a:r>
          </a:p>
          <a:p>
            <a:r>
              <a:rPr lang="en-US" dirty="0" smtClean="0">
                <a:hlinkClick r:id="rId2"/>
              </a:rPr>
              <a:t>http://www.photius.com/countries/germany/economy/germany_economy_banking_and_its_role~1398.</a:t>
            </a:r>
            <a:r>
              <a:rPr lang="en-US" dirty="0" smtClean="0">
                <a:hlinkClick r:id="rId2"/>
              </a:rPr>
              <a:t>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http://www.britannica.com/EBchecked/topic/231186/Germany/58030/The-private-banking-</a:t>
            </a:r>
            <a:r>
              <a:rPr lang="en-US" dirty="0" smtClean="0">
                <a:hlinkClick r:id="rId3"/>
              </a:rPr>
              <a:t>sector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http://www.feb.ugent.be/nl/Activ/Kijker/img/Deutsche-</a:t>
            </a:r>
            <a:r>
              <a:rPr lang="en-US" dirty="0" smtClean="0">
                <a:hlinkClick r:id="rId4"/>
              </a:rPr>
              <a:t>bundesbank.svg.png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http://media.photobucket.com/image/commerzbank/theheartofgod/Skyscrapers/Germany-Frankfurt-</a:t>
            </a:r>
            <a:r>
              <a:rPr lang="en-US" dirty="0" smtClean="0">
                <a:hlinkClick r:id="rId5"/>
              </a:rPr>
              <a:t>CommerzbankTower.jpg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http://www.impactlab.net/wp-content/uploads/2008/03/german-</a:t>
            </a:r>
            <a:r>
              <a:rPr lang="en-US" dirty="0" smtClean="0">
                <a:hlinkClick r:id="rId6"/>
              </a:rPr>
              <a:t>bank.jpg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Types of Banks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Central Banking Administration: </a:t>
            </a:r>
          </a:p>
          <a:p>
            <a:pPr>
              <a:buNone/>
            </a:pPr>
            <a:r>
              <a:rPr lang="en-US" dirty="0" smtClean="0"/>
              <a:t>The Deutsche </a:t>
            </a:r>
            <a:r>
              <a:rPr lang="en-US" dirty="0" err="1" smtClean="0"/>
              <a:t>Bundesbank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 The countries main financial centre.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Banks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Private Banks:</a:t>
            </a:r>
          </a:p>
          <a:p>
            <a:pPr>
              <a:buNone/>
            </a:pPr>
            <a:r>
              <a:rPr lang="en-US" dirty="0" smtClean="0"/>
              <a:t>	-	Deutsche </a:t>
            </a:r>
            <a:r>
              <a:rPr lang="en-US" dirty="0" smtClean="0"/>
              <a:t>Bank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	Dresdner </a:t>
            </a:r>
            <a:r>
              <a:rPr lang="en-US" dirty="0" smtClean="0"/>
              <a:t>Bank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	</a:t>
            </a:r>
            <a:r>
              <a:rPr lang="en-US" dirty="0" err="1" smtClean="0"/>
              <a:t>Commerzbank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These </a:t>
            </a:r>
            <a:r>
              <a:rPr lang="en-US" dirty="0" smtClean="0"/>
              <a:t>three Banks are omnipresent in </a:t>
            </a:r>
            <a:r>
              <a:rPr lang="en-US" dirty="0" smtClean="0"/>
              <a:t>unified Germany </a:t>
            </a:r>
            <a:r>
              <a:rPr lang="en-US" dirty="0" smtClean="0"/>
              <a:t>and have many offices with a wide-reaching influence.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Banks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Public and Cooperative Institutions:</a:t>
            </a:r>
          </a:p>
          <a:p>
            <a:pPr>
              <a:buNone/>
            </a:pPr>
            <a:r>
              <a:rPr lang="en-US" dirty="0" smtClean="0"/>
              <a:t>	Basically, all the regular banks.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Serve normal banking purposes for everyday people.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German Banks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Central Banking Administration:</a:t>
            </a:r>
          </a:p>
          <a:p>
            <a:pPr>
              <a:buNone/>
            </a:pPr>
            <a:r>
              <a:rPr lang="en-US" dirty="0" smtClean="0"/>
              <a:t>	-	EU’s most powerful independent Bank.</a:t>
            </a:r>
          </a:p>
          <a:p>
            <a:pPr>
              <a:buNone/>
            </a:pPr>
            <a:r>
              <a:rPr lang="en-US" dirty="0" smtClean="0"/>
              <a:t>	-	Before the issue of the euro, it distributed 		the German currency, the Deutschmark.</a:t>
            </a:r>
          </a:p>
          <a:p>
            <a:pPr>
              <a:buNone/>
            </a:pPr>
            <a:r>
              <a:rPr lang="en-US" dirty="0" smtClean="0"/>
              <a:t>	-	Has representative banks at state level.</a:t>
            </a:r>
          </a:p>
          <a:p>
            <a:pPr>
              <a:buNone/>
            </a:pPr>
            <a:r>
              <a:rPr lang="en-US" dirty="0" smtClean="0"/>
              <a:t>	-	Is independently owned, not controlled by 		the government.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German Banks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Private Banks:</a:t>
            </a:r>
          </a:p>
          <a:p>
            <a:pPr>
              <a:buNone/>
            </a:pPr>
            <a:r>
              <a:rPr lang="en-US" dirty="0" smtClean="0"/>
              <a:t>	-	Banks </a:t>
            </a:r>
            <a:r>
              <a:rPr lang="en-US" dirty="0" smtClean="0"/>
              <a:t>provide financing for private </a:t>
            </a:r>
            <a:r>
              <a:rPr lang="en-US" dirty="0" smtClean="0"/>
              <a:t>businesses and enterprises. While they do conduct regular banking services, they just </a:t>
            </a:r>
            <a:r>
              <a:rPr lang="en-US" dirty="0" err="1" smtClean="0"/>
              <a:t>arent</a:t>
            </a:r>
            <a:r>
              <a:rPr lang="en-US" dirty="0" smtClean="0"/>
              <a:t> in such large quantity and are not the main focus.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Role of German Banks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Public and Cooperative Institutions</a:t>
            </a:r>
            <a:r>
              <a:rPr lang="en-US" dirty="0" smtClean="0"/>
              <a:t>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	Function </a:t>
            </a:r>
            <a:r>
              <a:rPr lang="en-US" dirty="0" smtClean="0"/>
              <a:t>as “Universal Banks.”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	This </a:t>
            </a:r>
            <a:r>
              <a:rPr lang="en-US" dirty="0" smtClean="0"/>
              <a:t>means they offer </a:t>
            </a:r>
            <a:r>
              <a:rPr lang="en-US" dirty="0"/>
              <a:t>banking, saving,</a:t>
            </a:r>
            <a:r>
              <a:rPr lang="en-US" dirty="0" smtClean="0"/>
              <a:t> 				foreign </a:t>
            </a:r>
            <a:r>
              <a:rPr lang="en-US" dirty="0"/>
              <a:t>exchange, and investment </a:t>
            </a:r>
            <a:r>
              <a:rPr lang="en-US" dirty="0" smtClean="0"/>
              <a:t>services.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	</a:t>
            </a:r>
            <a:r>
              <a:rPr lang="en-US" dirty="0" smtClean="0"/>
              <a:t>They </a:t>
            </a:r>
            <a:r>
              <a:rPr lang="en-US" dirty="0" smtClean="0"/>
              <a:t>also hold </a:t>
            </a:r>
            <a:r>
              <a:rPr lang="en-US" dirty="0"/>
              <a:t>funds or other assets,</a:t>
            </a:r>
            <a:r>
              <a:rPr lang="en-US" dirty="0" smtClean="0"/>
              <a:t> 				broker </a:t>
            </a:r>
            <a:r>
              <a:rPr lang="en-US" dirty="0"/>
              <a:t>securities, underwrite equity issues,</a:t>
            </a:r>
            <a:r>
              <a:rPr lang="en-US" dirty="0" smtClean="0"/>
              <a:t> 		give </a:t>
            </a:r>
            <a:r>
              <a:rPr lang="en-US" dirty="0"/>
              <a:t>advice on asset placement,</a:t>
            </a:r>
            <a:r>
              <a:rPr lang="en-US" dirty="0" smtClean="0"/>
              <a:t> </a:t>
            </a:r>
            <a:r>
              <a:rPr lang="en-US" dirty="0" smtClean="0"/>
              <a:t>and</a:t>
            </a:r>
            <a:r>
              <a:rPr lang="en-US" dirty="0" smtClean="0"/>
              <a:t> 					</a:t>
            </a:r>
            <a:r>
              <a:rPr lang="en-US" dirty="0" smtClean="0"/>
              <a:t>manage </a:t>
            </a:r>
            <a:r>
              <a:rPr lang="en-US" dirty="0" smtClean="0"/>
              <a:t>accounts.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959743" y="1443850"/>
            <a:ext cx="3316120" cy="2284537"/>
            <a:chOff x="457200" y="1417638"/>
            <a:chExt cx="3316120" cy="2284537"/>
          </a:xfrm>
        </p:grpSpPr>
        <p:grpSp>
          <p:nvGrpSpPr>
            <p:cNvPr id="9" name="Group 8"/>
            <p:cNvGrpSpPr/>
            <p:nvPr/>
          </p:nvGrpSpPr>
          <p:grpSpPr>
            <a:xfrm>
              <a:off x="457200" y="1417638"/>
              <a:ext cx="3170247" cy="1908007"/>
              <a:chOff x="721836" y="2056229"/>
              <a:chExt cx="5992958" cy="3325102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721836" y="2056229"/>
                <a:ext cx="5992958" cy="3325102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6" name="Picture 5" descr="Deutsche-bundesbank.svg.pn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63508" y="2101909"/>
                <a:ext cx="5878189" cy="3224606"/>
              </a:xfrm>
              <a:prstGeom prst="rect">
                <a:avLst/>
              </a:prstGeom>
            </p:spPr>
          </p:pic>
        </p:grpSp>
        <p:sp>
          <p:nvSpPr>
            <p:cNvPr id="10" name="TextBox 9"/>
            <p:cNvSpPr txBox="1"/>
            <p:nvPr/>
          </p:nvSpPr>
          <p:spPr>
            <a:xfrm>
              <a:off x="457200" y="3332843"/>
              <a:ext cx="33161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1. Logo for Deutsche </a:t>
              </a:r>
              <a:r>
                <a:rPr lang="en-US" dirty="0" err="1" smtClean="0"/>
                <a:t>Bundesbank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50246" y="1417638"/>
            <a:ext cx="2579440" cy="3355432"/>
            <a:chOff x="5888819" y="1417638"/>
            <a:chExt cx="2579440" cy="3355432"/>
          </a:xfrm>
        </p:grpSpPr>
        <p:pic>
          <p:nvPicPr>
            <p:cNvPr id="11" name="Picture 10" descr="Germany-Frankfurt-CommerzbankTower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88819" y="1417638"/>
              <a:ext cx="2041884" cy="29861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5888819" y="4403738"/>
              <a:ext cx="25794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3. </a:t>
              </a:r>
              <a:r>
                <a:rPr lang="en-US" dirty="0" err="1" smtClean="0"/>
                <a:t>Commerzbank</a:t>
              </a:r>
              <a:r>
                <a:rPr lang="en-US" dirty="0" smtClean="0"/>
                <a:t> Building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81787" y="3909176"/>
            <a:ext cx="2905964" cy="2660627"/>
            <a:chOff x="479244" y="3882964"/>
            <a:chExt cx="2905964" cy="2660627"/>
          </a:xfrm>
        </p:grpSpPr>
        <p:pic>
          <p:nvPicPr>
            <p:cNvPr id="14" name="Picture 13" descr="german-bank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244" y="3882964"/>
              <a:ext cx="2256164" cy="225616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79244" y="6174259"/>
              <a:ext cx="29059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2. German state-owned bank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Which of these is not one of the three universal banks?</a:t>
            </a:r>
          </a:p>
          <a:p>
            <a:pPr marL="514350" indent="-514350">
              <a:buNone/>
            </a:pPr>
            <a:r>
              <a:rPr lang="en-US" dirty="0" smtClean="0"/>
              <a:t>	A. Deutsche Bank</a:t>
            </a:r>
          </a:p>
          <a:p>
            <a:pPr marL="514350" indent="-514350">
              <a:buNone/>
            </a:pPr>
            <a:r>
              <a:rPr lang="en-US" dirty="0" smtClean="0"/>
              <a:t>	B. Deutsch Bank</a:t>
            </a:r>
          </a:p>
          <a:p>
            <a:pPr marL="514350" indent="-514350">
              <a:buNone/>
            </a:pPr>
            <a:r>
              <a:rPr lang="en-US" dirty="0" smtClean="0"/>
              <a:t>	C. Dresdner Bank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2. Germany is what kind of economy?</a:t>
            </a:r>
          </a:p>
          <a:p>
            <a:pPr marL="514350" indent="-514350">
              <a:buNone/>
            </a:pPr>
            <a:r>
              <a:rPr lang="en-US" dirty="0" smtClean="0"/>
              <a:t>	A. Command Economy</a:t>
            </a:r>
          </a:p>
          <a:p>
            <a:pPr marL="514350" indent="-514350">
              <a:buNone/>
            </a:pPr>
            <a:r>
              <a:rPr lang="en-US" dirty="0" smtClean="0"/>
              <a:t>	B. </a:t>
            </a:r>
            <a:r>
              <a:rPr lang="en-US" dirty="0" err="1" smtClean="0"/>
              <a:t>lol</a:t>
            </a:r>
            <a:r>
              <a:rPr lang="en-US" dirty="0" smtClean="0"/>
              <a:t>, economy?</a:t>
            </a:r>
          </a:p>
          <a:p>
            <a:pPr marL="514350" indent="-514350">
              <a:buNone/>
            </a:pPr>
            <a:r>
              <a:rPr lang="en-US" dirty="0" smtClean="0"/>
              <a:t>	C. Bank Economy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464</Words>
  <Application>Microsoft Macintosh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German Culture Project Q4 German Economy </vt:lpstr>
      <vt:lpstr>Types of Banks</vt:lpstr>
      <vt:lpstr>Types of Banks</vt:lpstr>
      <vt:lpstr>Types of Banks</vt:lpstr>
      <vt:lpstr>Role of German Banks</vt:lpstr>
      <vt:lpstr>Role of German Banks</vt:lpstr>
      <vt:lpstr>Role of German Banks</vt:lpstr>
      <vt:lpstr>Pictures</vt:lpstr>
      <vt:lpstr>Quiz Questions</vt:lpstr>
      <vt:lpstr>References</vt:lpstr>
    </vt:vector>
  </TitlesOfParts>
  <Company>U.S. Masters Swimming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German Culture Project Q4 German Economy </dc:title>
  <dc:creator>Laura Hamel</dc:creator>
  <cp:lastModifiedBy>Laura Hamel</cp:lastModifiedBy>
  <cp:revision>4</cp:revision>
  <dcterms:created xsi:type="dcterms:W3CDTF">2012-03-26T23:35:01Z</dcterms:created>
  <dcterms:modified xsi:type="dcterms:W3CDTF">2012-03-27T00:14:54Z</dcterms:modified>
</cp:coreProperties>
</file>